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71" r:id="rId11"/>
    <p:sldId id="265" r:id="rId12"/>
    <p:sldId id="266" r:id="rId13"/>
    <p:sldId id="264" r:id="rId14"/>
    <p:sldId id="267" r:id="rId15"/>
    <p:sldId id="268" r:id="rId16"/>
    <p:sldId id="272" r:id="rId17"/>
    <p:sldId id="273" r:id="rId18"/>
    <p:sldId id="274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FF99CC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безразичная позиция </c:v>
                </c:pt>
                <c:pt idx="1">
                  <c:v>пассивная позиция </c:v>
                </c:pt>
                <c:pt idx="2">
                  <c:v>активная позиция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</c:v>
                </c:pt>
                <c:pt idx="1">
                  <c:v>15</c:v>
                </c:pt>
                <c:pt idx="2">
                  <c:v>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425660645205365"/>
          <c:y val="0.11210949537948238"/>
          <c:w val="0.30251043958456353"/>
          <c:h val="0.81483332032164857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1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FF99CC"/>
              </a:solidFill>
            </c:spPr>
          </c:dPt>
          <c:dLbls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безразличная позиция </c:v>
                </c:pt>
                <c:pt idx="1">
                  <c:v>пассивная позиция </c:v>
                </c:pt>
                <c:pt idx="2">
                  <c:v>активная позиция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8</c:v>
                </c:pt>
                <c:pt idx="2">
                  <c:v>21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782094336796169"/>
          <c:y val="0.14321113000745753"/>
          <c:w val="0.33538322609140314"/>
          <c:h val="0.63692682822148505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B0F0"/>
            </a:solidFill>
          </c:spPr>
          <c:explosion val="25"/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 знаю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14</c:v>
                </c:pt>
                <c:pt idx="2">
                  <c:v>5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B0F0"/>
            </a:solidFill>
          </c:spPr>
          <c:explosion val="25"/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elete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 знаю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B0F0"/>
            </a:solidFill>
          </c:spPr>
          <c:explosion val="25"/>
          <c:dPt>
            <c:idx val="0"/>
            <c:spPr>
              <a:solidFill>
                <a:srgbClr val="7030A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4"/>
            <c:spPr>
              <a:solidFill>
                <a:srgbClr val="FF99CC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Лист1!$A$2:$A$6</c:f>
              <c:strCache>
                <c:ptCount val="5"/>
                <c:pt idx="0">
                  <c:v>лидеры</c:v>
                </c:pt>
                <c:pt idx="1">
                  <c:v>предпочитаемые </c:v>
                </c:pt>
                <c:pt idx="2">
                  <c:v>пренебрегаемые</c:v>
                </c:pt>
                <c:pt idx="3">
                  <c:v>изолированные </c:v>
                </c:pt>
                <c:pt idx="4">
                  <c:v>отверженные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12</c:v>
                </c:pt>
                <c:pt idx="2">
                  <c:v>10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9590437833731957"/>
          <c:y val="5.6763882712644959E-2"/>
          <c:w val="0.40191431802464722"/>
          <c:h val="0.91912506202164501"/>
        </c:manualLayout>
      </c:layout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B0F0"/>
            </a:solidFill>
          </c:spPr>
          <c:explosion val="25"/>
          <c:dPt>
            <c:idx val="0"/>
            <c:spPr>
              <a:solidFill>
                <a:srgbClr val="7030A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4"/>
            <c:spPr>
              <a:solidFill>
                <a:srgbClr val="FF99CC"/>
              </a:solidFill>
            </c:spPr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лидеры</c:v>
                </c:pt>
                <c:pt idx="1">
                  <c:v>предпочитаемые </c:v>
                </c:pt>
                <c:pt idx="2">
                  <c:v>пренебрегаемые</c:v>
                </c:pt>
                <c:pt idx="3">
                  <c:v>изолированные </c:v>
                </c:pt>
                <c:pt idx="4">
                  <c:v>отверженные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21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9590437833731957"/>
          <c:y val="5.6763882712644959E-2"/>
          <c:w val="0.40191431802464744"/>
          <c:h val="0.91912506202164501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8" name="Picture 14" descr="https://avatanplus.com/files/resources/mid/5b6575f2372951650454ba3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8118" y="-1129352"/>
            <a:ext cx="6841702" cy="9168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i.pinimg.com/originals/7b/ea/96/7bea969f39654a1204f26e03da693fd8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" y="10138"/>
            <a:ext cx="1017698" cy="1906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8" descr="https://i.pinimg.com/originals/7b/ea/96/7bea969f39654a1204f26e03da693fd8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374" y="4098300"/>
            <a:ext cx="1472990" cy="2759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7772400" cy="164307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МУНИЦИПАЛЬНЫЙ ЭТАП ВСЕРОССИЙСКОГО КОНКУРСА </a:t>
            </a: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ПЕДАГОГИЧЕСКОГО МАСТЕРСТВА </a:t>
            </a: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«Воспитать человека»</a:t>
            </a: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Номинация: «Воспитание классного коллектива»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57290" y="2786058"/>
            <a:ext cx="6400800" cy="2428892"/>
          </a:xfrm>
        </p:spPr>
        <p:txBody>
          <a:bodyPr>
            <a:normAutofit fontScale="85000" lnSpcReduction="20000"/>
          </a:bodyPr>
          <a:lstStyle/>
          <a:p>
            <a:r>
              <a:rPr lang="ru-RU" sz="3000" b="1" dirty="0" smtClean="0">
                <a:solidFill>
                  <a:srgbClr val="C00000"/>
                </a:solidFill>
              </a:rPr>
              <a:t>Новые формы </a:t>
            </a:r>
          </a:p>
          <a:p>
            <a:r>
              <a:rPr lang="ru-RU" sz="3000" b="1" dirty="0" smtClean="0">
                <a:solidFill>
                  <a:srgbClr val="C00000"/>
                </a:solidFill>
              </a:rPr>
              <a:t>воспитательных практик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1700" dirty="0" smtClean="0">
                <a:solidFill>
                  <a:srgbClr val="002060"/>
                </a:solidFill>
              </a:rPr>
              <a:t>Автор: </a:t>
            </a:r>
          </a:p>
          <a:p>
            <a:r>
              <a:rPr lang="ru-RU" sz="1700" dirty="0" smtClean="0">
                <a:solidFill>
                  <a:srgbClr val="002060"/>
                </a:solidFill>
              </a:rPr>
              <a:t>классный руководитель 5 класса,</a:t>
            </a:r>
          </a:p>
          <a:p>
            <a:r>
              <a:rPr lang="ru-RU" sz="1700" dirty="0" smtClean="0">
                <a:solidFill>
                  <a:srgbClr val="002060"/>
                </a:solidFill>
              </a:rPr>
              <a:t>МБОУ «Гимназия № 50»</a:t>
            </a:r>
          </a:p>
          <a:p>
            <a:r>
              <a:rPr lang="ru-RU" sz="1700" dirty="0" smtClean="0">
                <a:solidFill>
                  <a:srgbClr val="002060"/>
                </a:solidFill>
              </a:rPr>
              <a:t>Кировского района г. Казани</a:t>
            </a:r>
          </a:p>
          <a:p>
            <a:r>
              <a:rPr lang="ru-RU" sz="1700" dirty="0" err="1" smtClean="0">
                <a:solidFill>
                  <a:srgbClr val="002060"/>
                </a:solidFill>
              </a:rPr>
              <a:t>Галиуллина</a:t>
            </a:r>
            <a:r>
              <a:rPr lang="ru-RU" sz="1700" dirty="0" smtClean="0">
                <a:solidFill>
                  <a:srgbClr val="002060"/>
                </a:solidFill>
              </a:rPr>
              <a:t> </a:t>
            </a:r>
            <a:r>
              <a:rPr lang="ru-RU" sz="1700" dirty="0" smtClean="0">
                <a:solidFill>
                  <a:srgbClr val="002060"/>
                </a:solidFill>
              </a:rPr>
              <a:t>Регина Альбертовна 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xn--73-ilchq4agm.xn--80asehdb/media/k2/items/cache/94362d9b047126e2a8d6a9f255782389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3" y="2214554"/>
            <a:ext cx="1357323" cy="1252025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логотип гимназия 50в то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2214554"/>
            <a:ext cx="1247043" cy="1252024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Новые формы воспитательных практик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Новые формы воспитательных практик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Рабочий стол\учитель года Регина\Сним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857628"/>
            <a:ext cx="2052731" cy="1999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786190"/>
            <a:ext cx="1856001" cy="1952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РУССКИЙ ТАНЕЦ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4786322"/>
            <a:ext cx="4543428" cy="13398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 descr="D:\Рабочий стол\учитель года Регина\IMG-20220113-WA0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714752"/>
            <a:ext cx="3167085" cy="237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D:\Рабочий стол\учитель года Регина\IMG-20220113-WA0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625455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D:\Рабочий стол\учитель года Регина\IMG-20210226-WA00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428736"/>
            <a:ext cx="335758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3" name="Picture 5" descr="D:\Рабочий стол\IMG-20220113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1428736"/>
            <a:ext cx="3000364" cy="225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IMG_20210122_180624_7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779575"/>
            <a:ext cx="3071834" cy="237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001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ТАТАРСКИЙ ТАНЕЦ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145" name="Picture 1" descr="D:\Рабочий стол\учитель года Регина\IMG-20220113-WA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714752"/>
            <a:ext cx="3190897" cy="2393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D:\Рабочий стол\учитель года Регина\IMG-20220113-WA00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2039" y="1285860"/>
            <a:ext cx="3119417" cy="2339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D:\Рабочий стол\IMG-20220113-WA0015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285860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Рабочий стол\уитель года Регина\фотозоно НГ 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3268288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ИЗУЧАЕМ НАРОДНЫЕ ТРАДИЦИИ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9459" name="Picture 3" descr="D:\Рабочий стол\уитель года Регина\IMG-20201016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285860"/>
            <a:ext cx="1714513" cy="228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D:\Рабочий стол\уитель года Регина\IMG-20210210-WA0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3571876"/>
            <a:ext cx="1571636" cy="249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1" name="Picture 5" descr="D:\Рабочий стол\уитель года Регина\IMG-20201225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214422"/>
            <a:ext cx="2428892" cy="2481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D:\Рабочий стол\Снимок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3643314"/>
            <a:ext cx="2201471" cy="2390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786742" cy="10001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НАРОДНЫЕ ИГРЫ НА ЧЁРНОМ ОЗЕРЕ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С КУЛЬТУРНЫМ ЦЕНТРОМ  А.С.ПУШКИНА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D:\Рабочий стол\уитель года Регина\IMG-20210617-WA00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71612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Обрядовая композиция «Задоринка»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43570" y="5429264"/>
            <a:ext cx="3043230" cy="6968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Рабочий стол\регина обряды\IMG_20211213_112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2976550" cy="2232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Рабочий стол\регина обряды\IMG_20211213_112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500438"/>
            <a:ext cx="3167085" cy="237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D:\Рабочий стол\регина обряды\IMG_20211213_1123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071546"/>
            <a:ext cx="3000363" cy="2250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Рабочий стол\регина обряды\IMG_20211213_112129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29000"/>
            <a:ext cx="3262302" cy="2446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Мастер-класс «Русская матрёшка»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5286388"/>
            <a:ext cx="3543296" cy="8397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D:\Рабочий стол\регина обряды\IMG_20201218_1015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6715172" cy="5036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Результаты (личностная позиция) 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на начало и конец реализации проекта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000100" y="1643050"/>
          <a:ext cx="400052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143240" y="3571876"/>
          <a:ext cx="442915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Результаты социального опроса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«Считаешь ли ты свой класс дружным?»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на начало и конец эксперимента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1472" y="2071678"/>
          <a:ext cx="4071966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143372" y="3000372"/>
          <a:ext cx="3857652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Результаты социометрии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начало и конец эксперимента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14348" y="1785926"/>
          <a:ext cx="3929090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3857620" y="3286124"/>
          <a:ext cx="4000528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72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ВОСПИТАТЬ ЧЕЛОВЕКА: от  сердца к сердцу!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5715016"/>
            <a:ext cx="4400552" cy="411147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pic>
        <p:nvPicPr>
          <p:cNvPr id="28674" name="Picture 2" descr="D:\Рабочий стол\учитель года Регина\Снимок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3812773" cy="371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857364"/>
            <a:ext cx="3486152" cy="3666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1928802"/>
            <a:ext cx="4500594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>
                <a:solidFill>
                  <a:srgbClr val="002060"/>
                </a:solidFill>
                <a:cs typeface="Microsoft Uighur" pitchFamily="2" charset="-78"/>
              </a:rPr>
              <a:t>ПЕДАГОГИЧЕСКИЙ   ПРОЕКТ</a:t>
            </a:r>
            <a:r>
              <a:rPr lang="ru-RU" sz="2200" dirty="0" smtClean="0">
                <a:solidFill>
                  <a:srgbClr val="002060"/>
                </a:solidFill>
                <a:cs typeface="Microsoft Uighur" pitchFamily="2" charset="-78"/>
              </a:rPr>
              <a:t/>
            </a:r>
            <a:br>
              <a:rPr lang="ru-RU" sz="2200" dirty="0" smtClean="0">
                <a:solidFill>
                  <a:srgbClr val="002060"/>
                </a:solidFill>
                <a:cs typeface="Microsoft Uighur" pitchFamily="2" charset="-78"/>
              </a:rPr>
            </a:br>
            <a:r>
              <a:rPr lang="ru-RU" sz="2200" b="1" dirty="0" smtClean="0">
                <a:solidFill>
                  <a:srgbClr val="C00000"/>
                </a:solidFill>
                <a:cs typeface="Microsoft Uighur" pitchFamily="2" charset="-78"/>
              </a:rPr>
              <a:t>НАРОДНЫЕ    ИСТОКИ: </a:t>
            </a:r>
            <a:r>
              <a:rPr lang="ru-RU" sz="2200" dirty="0" smtClean="0">
                <a:solidFill>
                  <a:srgbClr val="C00000"/>
                </a:solidFill>
                <a:cs typeface="Microsoft Uighur" pitchFamily="2" charset="-78"/>
              </a:rPr>
              <a:t/>
            </a:r>
            <a:br>
              <a:rPr lang="ru-RU" sz="2200" dirty="0" smtClean="0">
                <a:solidFill>
                  <a:srgbClr val="C00000"/>
                </a:solidFill>
                <a:cs typeface="Microsoft Uighur" pitchFamily="2" charset="-78"/>
              </a:rPr>
            </a:br>
            <a:r>
              <a:rPr lang="ru-RU" sz="2200" b="1" dirty="0" smtClean="0">
                <a:solidFill>
                  <a:srgbClr val="C00000"/>
                </a:solidFill>
                <a:cs typeface="Microsoft Uighur" pitchFamily="2" charset="-78"/>
              </a:rPr>
              <a:t>ЧЕРЕЗ  ПРОШЛОЕ  В  БУДУЩЕЕ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endParaRPr lang="ru-RU" sz="22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4357694"/>
            <a:ext cx="2928958" cy="1538286"/>
          </a:xfrm>
        </p:spPr>
        <p:txBody>
          <a:bodyPr>
            <a:normAutofit fontScale="62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Автор проекта – </a:t>
            </a:r>
            <a:endParaRPr lang="ru-RU" sz="2400" dirty="0" smtClean="0">
              <a:solidFill>
                <a:srgbClr val="002060"/>
              </a:solidFill>
              <a:latin typeface="+mj-lt"/>
            </a:endParaRPr>
          </a:p>
          <a:p>
            <a:r>
              <a:rPr lang="ru-RU" sz="2400" dirty="0" err="1" smtClean="0">
                <a:solidFill>
                  <a:srgbClr val="002060"/>
                </a:solidFill>
                <a:latin typeface="+mj-lt"/>
              </a:rPr>
              <a:t>Галиуллина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 Регина Альбертовна,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классный руководитель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5 </a:t>
            </a: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класса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МБОУ «Гимназия № 50»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Кировского района г. Казани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 </a:t>
            </a:r>
            <a:endParaRPr lang="ru-RU" sz="2400" dirty="0" smtClean="0">
              <a:solidFill>
                <a:srgbClr val="002060"/>
              </a:solidFill>
              <a:latin typeface="+mj-lt"/>
            </a:endParaRPr>
          </a:p>
          <a:p>
            <a:endParaRPr lang="ru-RU" sz="24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42976" y="714356"/>
            <a:ext cx="7072362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МУНИЦИПАЛЬНОЕ БЮДЖЕТНОЕ  ОБЩЕОБРАЗОВАТЕЛЬНОЕ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УЧРЕЖДЕНИЕ  «ГИМНАЗИЯ №50»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Кировского района г. Казани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://xn--73-ilchq4agm.xn--80asehdb/media/k2/items/cache/94362d9b047126e2a8d6a9f255782389_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1357323" cy="1252025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 descr="логотип гимназия 50в то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785926"/>
            <a:ext cx="1247043" cy="1252024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337" name="Picture 1" descr="D:\Рабочий стол\учитель года Регина\регина обряды\IMG_20211213_112129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786190"/>
            <a:ext cx="2000264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D:\Рабочий стол\учитель года Регина\регина обряды\IMG_20211213_1123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786190"/>
            <a:ext cx="209551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548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50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ЦЕЛЬ И ЗАДАЧИ ПРОЕКТА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1142984"/>
            <a:ext cx="8229600" cy="45974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Цель проекта:</a:t>
            </a:r>
            <a:r>
              <a:rPr lang="ru-RU" sz="1600" dirty="0" smtClean="0"/>
              <a:t> развитие духовно-нравственных качеств личности ребенка в проекции познания народной культуры через танец</a:t>
            </a:r>
            <a:r>
              <a:rPr lang="ru-RU" sz="1600" dirty="0" smtClean="0"/>
              <a:t>.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 </a:t>
            </a:r>
            <a:r>
              <a:rPr lang="ru-RU" sz="1600" b="1" dirty="0" smtClean="0">
                <a:solidFill>
                  <a:srgbClr val="C00000"/>
                </a:solidFill>
              </a:rPr>
              <a:t>Задачи реализации проекта: </a:t>
            </a:r>
            <a:endParaRPr lang="ru-RU" sz="1600" dirty="0" smtClean="0">
              <a:solidFill>
                <a:srgbClr val="C00000"/>
              </a:solidFill>
            </a:endParaRPr>
          </a:p>
          <a:p>
            <a:pPr lvl="0" fontAlgn="base"/>
            <a:r>
              <a:rPr lang="ru-RU" sz="1600" dirty="0" smtClean="0"/>
              <a:t>формировать духовно-нравственные приоритеты через народный танец; </a:t>
            </a:r>
          </a:p>
          <a:p>
            <a:pPr lvl="0" fontAlgn="base"/>
            <a:r>
              <a:rPr lang="ru-RU" sz="1600" dirty="0" smtClean="0"/>
              <a:t>развивать через народный танец чувства сопричастности к культурному наследию своей страны, развивать интерес  к   народным обычаям, традициям, обрядам, играм и др.</a:t>
            </a:r>
            <a:r>
              <a:rPr lang="ru-RU" sz="1600" b="1" dirty="0" smtClean="0"/>
              <a:t>;</a:t>
            </a:r>
            <a:endParaRPr lang="ru-RU" sz="1600" dirty="0" smtClean="0"/>
          </a:p>
          <a:p>
            <a:pPr lvl="0" fontAlgn="base"/>
            <a:r>
              <a:rPr lang="ru-RU" sz="1600" dirty="0" smtClean="0"/>
              <a:t>с</a:t>
            </a:r>
            <a:r>
              <a:rPr lang="ru-RU" sz="1600" dirty="0" smtClean="0"/>
              <a:t>пособствовать развитию</a:t>
            </a:r>
            <a:r>
              <a:rPr lang="ru-RU" sz="1600" dirty="0" smtClean="0"/>
              <a:t> интерес </a:t>
            </a:r>
            <a:r>
              <a:rPr lang="ru-RU" sz="1600" dirty="0" smtClean="0"/>
              <a:t>а к  </a:t>
            </a:r>
            <a:r>
              <a:rPr lang="ru-RU" sz="1600" dirty="0" smtClean="0"/>
              <a:t>народному творчеству, обычаям, традициям, обрядам, играм через преобразующее воздействие народного танца;</a:t>
            </a:r>
          </a:p>
          <a:p>
            <a:pPr lvl="0" fontAlgn="base"/>
            <a:r>
              <a:rPr lang="ru-RU" sz="1600" dirty="0" smtClean="0"/>
              <a:t>развивать художественный вкус в процессе  раскрытия и развития творческого потенциала ребенка;</a:t>
            </a:r>
          </a:p>
          <a:p>
            <a:pPr lvl="0" fontAlgn="base"/>
            <a:r>
              <a:rPr lang="ru-RU" sz="1600" dirty="0" smtClean="0"/>
              <a:t>совершенствовать художественно-творческие  </a:t>
            </a:r>
            <a:r>
              <a:rPr lang="ru-RU" sz="1600" dirty="0" smtClean="0"/>
              <a:t>навыки в процессе организации системной деятельности познания народного искусства средствами народной хореографии;</a:t>
            </a:r>
          </a:p>
          <a:p>
            <a:pPr lvl="0" fontAlgn="base"/>
            <a:r>
              <a:rPr lang="ru-RU" sz="1600" dirty="0" smtClean="0"/>
              <a:t>вовлекать родителей в процесс совместной творческой деятельности через  знакомство с народными календарными народными праздниками, обычаями и традициями, проведение народных  подвижных игр и др.;</a:t>
            </a:r>
          </a:p>
          <a:p>
            <a:pPr lvl="0" fontAlgn="base"/>
            <a:r>
              <a:rPr lang="ru-RU" sz="1600" dirty="0" smtClean="0"/>
              <a:t>раскрывать  потенциал ребёнка в процессе активной творческой деятельности средствами народной хореографии при организации системной деятельности познания народного искусства.</a:t>
            </a:r>
          </a:p>
          <a:p>
            <a:pPr fontAlgn="base">
              <a:buNone/>
            </a:pPr>
            <a:r>
              <a:rPr lang="ru-RU" sz="1600" dirty="0" smtClean="0"/>
              <a:t> 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5107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28662" y="1142984"/>
            <a:ext cx="7772400" cy="35719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МЕТОДЫ И ПРИЁМЫ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6715172" cy="4143404"/>
          </a:xfrm>
        </p:spPr>
        <p:txBody>
          <a:bodyPr>
            <a:noAutofit/>
          </a:bodyPr>
          <a:lstStyle/>
          <a:p>
            <a:pPr algn="l" fontAlgn="base"/>
            <a:r>
              <a:rPr lang="ru-RU" sz="1600" i="1" dirty="0" err="1" smtClean="0">
                <a:solidFill>
                  <a:srgbClr val="002060"/>
                </a:solidFill>
                <a:latin typeface="+mj-lt"/>
              </a:rPr>
              <a:t>Наглядно-деятельностный</a:t>
            </a:r>
            <a:r>
              <a:rPr lang="ru-RU" sz="1600" i="1" dirty="0" smtClean="0">
                <a:solidFill>
                  <a:srgbClr val="002060"/>
                </a:solidFill>
                <a:latin typeface="+mj-lt"/>
              </a:rPr>
              <a:t> метод: 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показ народных танцев (педагогом, детьми),</a:t>
            </a:r>
            <a:r>
              <a:rPr lang="ru-RU" sz="1600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рассматривание  иллюстраций народных костюмов</a:t>
            </a:r>
            <a:r>
              <a:rPr lang="ru-RU" sz="1600" i="1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демонстрация презентаций, мультфильмов, познавательных видеороликов; разучивание </a:t>
            </a:r>
            <a:r>
              <a:rPr lang="ru-RU" sz="1600" dirty="0" err="1" smtClean="0">
                <a:solidFill>
                  <a:schemeClr val="tx1"/>
                </a:solidFill>
                <a:latin typeface="+mj-lt"/>
              </a:rPr>
              <a:t>попевок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, соотносящихся с характером танца.</a:t>
            </a:r>
          </a:p>
          <a:p>
            <a:pPr algn="l" fontAlgn="base"/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algn="l" fontAlgn="base"/>
            <a:r>
              <a:rPr lang="ru-RU" sz="1600" i="1" dirty="0" smtClean="0">
                <a:solidFill>
                  <a:srgbClr val="002060"/>
                </a:solidFill>
                <a:latin typeface="+mj-lt"/>
              </a:rPr>
              <a:t>Словесно-образный метод</a:t>
            </a:r>
            <a:r>
              <a:rPr lang="ru-RU" sz="1600" b="1" i="1" dirty="0" smtClean="0">
                <a:solidFill>
                  <a:srgbClr val="002060"/>
                </a:solidFill>
                <a:latin typeface="+mj-lt"/>
              </a:rPr>
              <a:t>:</a:t>
            </a:r>
            <a:r>
              <a:rPr lang="ru-RU" sz="1600" b="1" i="1" dirty="0" smtClean="0">
                <a:solidFill>
                  <a:schemeClr val="tx1"/>
                </a:solidFill>
                <a:latin typeface="+mj-lt"/>
              </a:rPr>
              <a:t> 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чтение народных сказок и преданий, использование загадок, рассказы детей о своих впечатлениях, беседы с элементами диалога, обобщающие рассказы, чтение сказок, </a:t>
            </a:r>
            <a:r>
              <a:rPr lang="ru-RU" sz="1600" dirty="0" err="1" smtClean="0">
                <a:solidFill>
                  <a:schemeClr val="tx1"/>
                </a:solidFill>
                <a:latin typeface="+mj-lt"/>
              </a:rPr>
              <a:t>закличек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, прибауток и стихотворений детьми с последующей драматизацией; проведение  разнообразных игр (сюжетно-ролевые, народные игры, обряды),   викторин, конкурсов.</a:t>
            </a:r>
          </a:p>
          <a:p>
            <a:pPr algn="l" fontAlgn="base"/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ru-RU" sz="1600" i="1" dirty="0" smtClean="0">
                <a:solidFill>
                  <a:srgbClr val="002060"/>
                </a:solidFill>
                <a:latin typeface="+mj-lt"/>
              </a:rPr>
              <a:t>Практический метод: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организация концертной деятельности, проведение  экскурсий в музеи, культурные центры, театры и др.  </a:t>
            </a: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799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ЭТАПЫ РЕАЛИЗАЦИИ ПРОЕКТА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340237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Организационно-подготовительный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    (ноябрь, 2020г.);</a:t>
            </a:r>
          </a:p>
          <a:p>
            <a:r>
              <a:rPr lang="ru-RU" i="1" dirty="0" err="1" smtClean="0">
                <a:solidFill>
                  <a:srgbClr val="002060"/>
                </a:solidFill>
              </a:rPr>
              <a:t>Мотивационно-деятельностный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    (декабрь, 2020г. – октябрь, 2021г.);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Рефлексивно-диагностический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    (декабрь, 2021г.)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Проектное решение: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рамках реализации проекта необходимо провести: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организационную работу (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определить круг участников проекта);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просветительскую работу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провести классные часы на тему «Народный танец – источник вдохновения», родительское собрание « Познание мира ребёнком через народный танец»);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практическую работу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разучивание народных танцев, познание истории, отражение в традициях и др.).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640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57150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ПРОЕКТНОЕ РЕШЕНИЕ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14414" y="1571612"/>
            <a:ext cx="6143668" cy="321471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В рамках реализации проекта необходимо провести:</a:t>
            </a:r>
          </a:p>
          <a:p>
            <a:pPr lvl="0" algn="l"/>
            <a:r>
              <a:rPr lang="ru-RU" sz="2600" i="1" dirty="0" smtClean="0">
                <a:solidFill>
                  <a:srgbClr val="002060"/>
                </a:solidFill>
              </a:rPr>
              <a:t>организационную работу </a:t>
            </a:r>
            <a:r>
              <a:rPr lang="ru-RU" sz="2600" dirty="0" smtClean="0">
                <a:solidFill>
                  <a:schemeClr val="tx1"/>
                </a:solidFill>
              </a:rPr>
              <a:t>(определить круг участников проекта);</a:t>
            </a:r>
          </a:p>
          <a:p>
            <a:pPr lvl="0" algn="l"/>
            <a:endParaRPr lang="ru-RU" sz="26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2600" i="1" dirty="0" smtClean="0">
                <a:solidFill>
                  <a:srgbClr val="002060"/>
                </a:solidFill>
              </a:rPr>
              <a:t>просветительскую работу</a:t>
            </a:r>
            <a:r>
              <a:rPr lang="ru-RU" sz="2600" b="1" i="1" dirty="0" smtClean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chemeClr val="tx1"/>
                </a:solidFill>
              </a:rPr>
              <a:t>(</a:t>
            </a:r>
            <a:r>
              <a:rPr lang="ru-RU" sz="2600" dirty="0" smtClean="0">
                <a:solidFill>
                  <a:schemeClr val="tx1"/>
                </a:solidFill>
              </a:rPr>
              <a:t>провести классные часы на тему «Народный танец – источник вдохновения», родительское собрание « Познание мира ребёнком через народный танец»);</a:t>
            </a:r>
          </a:p>
          <a:p>
            <a:pPr lvl="0" algn="l"/>
            <a:endParaRPr lang="ru-RU" sz="26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2600" dirty="0" smtClean="0">
                <a:solidFill>
                  <a:srgbClr val="002060"/>
                </a:solidFill>
              </a:rPr>
              <a:t>практическую работу</a:t>
            </a:r>
            <a:r>
              <a:rPr lang="ru-RU" sz="2600" b="1" dirty="0" smtClean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chemeClr val="tx1"/>
                </a:solidFill>
              </a:rPr>
              <a:t>(</a:t>
            </a:r>
            <a:r>
              <a:rPr lang="ru-RU" sz="2600" dirty="0" smtClean="0">
                <a:solidFill>
                  <a:schemeClr val="tx1"/>
                </a:solidFill>
              </a:rPr>
              <a:t>разучивание народных танцев, познание истории, отражение в традициях и др.).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28662" y="928670"/>
            <a:ext cx="7772400" cy="50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ПОКАЗАТЕЛИ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14414" y="1357298"/>
            <a:ext cx="6858048" cy="407196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4500" i="1" dirty="0" smtClean="0">
                <a:solidFill>
                  <a:srgbClr val="002060"/>
                </a:solidFill>
              </a:rPr>
              <a:t>Количественные показатели</a:t>
            </a:r>
            <a:r>
              <a:rPr lang="ru-RU" sz="4500" b="1" i="1" dirty="0" smtClean="0">
                <a:solidFill>
                  <a:srgbClr val="002060"/>
                </a:solidFill>
              </a:rPr>
              <a:t>: </a:t>
            </a:r>
            <a:r>
              <a:rPr lang="ru-RU" sz="4500" dirty="0" smtClean="0">
                <a:solidFill>
                  <a:schemeClr val="tx1"/>
                </a:solidFill>
              </a:rPr>
              <a:t>разучены народные танцы, посещён культурный центр им. А.С. Пушкина, организованы фестивали рисунка «Народные орнаменты», ознакомлены с народными традициями и др</a:t>
            </a:r>
            <a:r>
              <a:rPr lang="ru-RU" sz="45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4500" i="1" dirty="0" smtClean="0">
                <a:solidFill>
                  <a:srgbClr val="002060"/>
                </a:solidFill>
              </a:rPr>
              <a:t>Качественные показатели:</a:t>
            </a:r>
            <a:r>
              <a:rPr lang="ru-RU" sz="4500" b="1" i="1" dirty="0" smtClean="0">
                <a:solidFill>
                  <a:srgbClr val="002060"/>
                </a:solidFill>
              </a:rPr>
              <a:t>  </a:t>
            </a:r>
            <a:r>
              <a:rPr lang="ru-RU" sz="4500" dirty="0" smtClean="0">
                <a:solidFill>
                  <a:schemeClr val="tx1"/>
                </a:solidFill>
              </a:rPr>
              <a:t>в процессе проведённой работы ребята и родители пересмотрели своё отношение к народной культуре, которая основа на развитие гуманности, определяющая вечные общечеловеческие ценности: добро, милосердии, сострадании, отзывчивости; позитивная динамика творческой активности через предоставленные разнообразные пробы </a:t>
            </a:r>
            <a:r>
              <a:rPr lang="ru-RU" sz="4500" dirty="0" smtClean="0">
                <a:solidFill>
                  <a:schemeClr val="tx1"/>
                </a:solidFill>
              </a:rPr>
              <a:t>с</a:t>
            </a:r>
            <a:r>
              <a:rPr lang="ru-RU" sz="4500" dirty="0" smtClean="0">
                <a:solidFill>
                  <a:schemeClr val="tx1"/>
                </a:solidFill>
              </a:rPr>
              <a:t>воих </a:t>
            </a:r>
            <a:r>
              <a:rPr lang="ru-RU" sz="4500" dirty="0" smtClean="0">
                <a:solidFill>
                  <a:schemeClr val="tx1"/>
                </a:solidFill>
              </a:rPr>
              <a:t>способностей средствами танцевального искусства</a:t>
            </a:r>
            <a:r>
              <a:rPr lang="ru-RU" sz="45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4500" i="1" dirty="0" err="1" smtClean="0">
                <a:solidFill>
                  <a:schemeClr val="tx2">
                    <a:lumMod val="75000"/>
                  </a:schemeClr>
                </a:solidFill>
              </a:rPr>
              <a:t>Мультипликационность</a:t>
            </a:r>
            <a:r>
              <a:rPr lang="ru-RU" sz="4500" i="1" dirty="0" smtClean="0">
                <a:solidFill>
                  <a:schemeClr val="tx2">
                    <a:lumMod val="75000"/>
                  </a:schemeClr>
                </a:solidFill>
              </a:rPr>
              <a:t> проекта </a:t>
            </a:r>
            <a:r>
              <a:rPr lang="ru-RU" sz="4500" dirty="0" smtClean="0">
                <a:solidFill>
                  <a:schemeClr val="tx1"/>
                </a:solidFill>
              </a:rPr>
              <a:t>– апробирование проекта в следующем учебном году в с 4 по 6 классы.</a:t>
            </a:r>
            <a:endParaRPr lang="ru-RU" sz="45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ОЖИДАЕМЫЕ РЕЗУЛЬТАТЫ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Сформированность  устойчивого интереса к народному танцу и стремлению стать его исполнителем.</a:t>
            </a:r>
          </a:p>
          <a:p>
            <a:pPr lvl="0"/>
            <a:r>
              <a:rPr lang="ru-RU" dirty="0" smtClean="0"/>
              <a:t>Сформированность навыков проживания в народной культуре как источнике вдохновения в процессе организации творческой деятельности.</a:t>
            </a:r>
          </a:p>
          <a:p>
            <a:pPr lvl="0"/>
            <a:r>
              <a:rPr lang="ru-RU" dirty="0" smtClean="0"/>
              <a:t>Раздвижение  рамок мировоззренческого кругозора в процессе постановки народных танцев и знаний о народных традициях.</a:t>
            </a:r>
          </a:p>
          <a:p>
            <a:pPr lvl="0"/>
            <a:r>
              <a:rPr lang="ru-RU" dirty="0" smtClean="0"/>
              <a:t>Развитость способности презентации и позиционирования  достигнутых результатов в процессе творческой деятельности средствами танцевального народного  искусства.</a:t>
            </a:r>
          </a:p>
          <a:p>
            <a:pPr lvl="0"/>
            <a:r>
              <a:rPr lang="ru-RU" dirty="0" smtClean="0"/>
              <a:t>Использование полученных знаний для проектирования решения нравственных проблем.</a:t>
            </a:r>
          </a:p>
          <a:p>
            <a:pPr lvl="0"/>
            <a:r>
              <a:rPr lang="ru-RU" i="1" smtClean="0">
                <a:solidFill>
                  <a:srgbClr val="002060"/>
                </a:solidFill>
              </a:rPr>
              <a:t>Осознание истины, </a:t>
            </a:r>
            <a:r>
              <a:rPr lang="ru-RU" i="1" dirty="0" smtClean="0">
                <a:solidFill>
                  <a:srgbClr val="002060"/>
                </a:solidFill>
              </a:rPr>
              <a:t>что народное искусство – это всегда настоящее живое дело.  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НА ФЕСТИВАЛЕ «БЕЗ БЕРГЕ»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7410" name="Picture 2" descr="D:\Рабочий стол\уитель года Регина\IMG-20211210-WA0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85860"/>
            <a:ext cx="6357982" cy="4965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494</Words>
  <Application>Microsoft Office PowerPoint</Application>
  <PresentationFormat>Экран (4:3)</PresentationFormat>
  <Paragraphs>97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МУНИЦИПАЛЬНЫЙ ЭТАП ВСЕРОССИЙСКОГО КОНКУРСА  ПЕДАГОГИЧЕСКОГО МАСТЕРСТВА  «Воспитать человека» Номинация: «Воспитание классного коллектива» </vt:lpstr>
      <vt:lpstr> ПЕДАГОГИЧЕСКИЙ   ПРОЕКТ НАРОДНЫЕ    ИСТОКИ:  ЧЕРЕЗ  ПРОШЛОЕ  В  БУДУЩЕЕ </vt:lpstr>
      <vt:lpstr>ЦЕЛЬ И ЗАДАЧИ ПРОЕКТА </vt:lpstr>
      <vt:lpstr>МЕТОДЫ И ПРИЁМЫ </vt:lpstr>
      <vt:lpstr> ЭТАПЫ РЕАЛИЗАЦИИ ПРОЕКТА</vt:lpstr>
      <vt:lpstr>ПРОЕКТНОЕ РЕШЕНИЕ </vt:lpstr>
      <vt:lpstr>ПОКАЗАТЕЛИ</vt:lpstr>
      <vt:lpstr>ОЖИДАЕМЫЕ РЕЗУЛЬТАТЫ</vt:lpstr>
      <vt:lpstr>НА ФЕСТИВАЛЕ «БЕЗ БЕРГЕ»</vt:lpstr>
      <vt:lpstr>РУССКИЙ ТАНЕЦ </vt:lpstr>
      <vt:lpstr>ТАТАРСКИЙ ТАНЕЦ</vt:lpstr>
      <vt:lpstr>ИЗУЧАЕМ НАРОДНЫЕ ТРАДИЦИИ</vt:lpstr>
      <vt:lpstr>НАРОДНЫЕ ИГРЫ НА ЧЁРНОМ ОЗЕРЕ  С КУЛЬТУРНЫМ ЦЕНТРОМ  А.С.ПУШКИНА</vt:lpstr>
      <vt:lpstr>Обрядовая композиция «Задоринка»</vt:lpstr>
      <vt:lpstr>Мастер-класс «Русская матрёшка»</vt:lpstr>
      <vt:lpstr>Результаты (личностная позиция)   на начало и конец реализации проекта</vt:lpstr>
      <vt:lpstr>Результаты социального опроса  «Считаешь ли ты свой класс дружным?»  на начало и конец эксперимента </vt:lpstr>
      <vt:lpstr>Результаты социометрии  на начало и конец эксперимента</vt:lpstr>
      <vt:lpstr>ВОСПИТАТЬ ЧЕЛОВЕКА: от  сердца к сердцу!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24</cp:revision>
  <dcterms:created xsi:type="dcterms:W3CDTF">2019-10-31T11:32:22Z</dcterms:created>
  <dcterms:modified xsi:type="dcterms:W3CDTF">2022-01-20T07:34:50Z</dcterms:modified>
</cp:coreProperties>
</file>